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88825"/>
  <p:notesSz cx="6858000" cy="9144000"/>
  <p:embeddedFontLs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20" roundtripDataSignature="AMtx7mjahd/xaY3nLc9y4cLfP6ZLSvF6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39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o-R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ae1a5fa3d8_0_1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ae1a5fa3d8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2ae1a5fa3d8_0_1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ae1a5fa3d8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ae1a5fa3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2ae1a5fa3d8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ae1a5fa3d8_0_19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ae1a5fa3d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ae1a5fa3d8_0_28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ae1a5fa3d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ae1a5fa3d8_0_35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ae1a5fa3d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ae1a5fa3d8_0_1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ae1a5fa3d8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2ae1a5fa3d8_0_17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ae1a5fa3d8_0_1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ae1a5fa3d8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2ae1a5fa3d8_0_18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9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21" name="Google Shape;21;p9"/>
            <p:cNvCxnSpPr/>
            <p:nvPr/>
          </p:nvCxnSpPr>
          <p:spPr>
            <a:xfrm flipH="1" rot="10800000">
              <a:off x="5638800" y="3108960"/>
              <a:ext cx="3515503" cy="2037116"/>
            </a:xfrm>
            <a:prstGeom prst="straightConnector1">
              <a:avLst/>
            </a:pr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9"/>
            <p:cNvCxnSpPr/>
            <p:nvPr/>
          </p:nvCxnSpPr>
          <p:spPr>
            <a:xfrm flipH="1" rot="10800000">
              <a:off x="6004643" y="3333750"/>
              <a:ext cx="3149660" cy="1823765"/>
            </a:xfrm>
            <a:prstGeom prst="straightConnector1">
              <a:avLst/>
            </a:pr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9"/>
            <p:cNvCxnSpPr/>
            <p:nvPr/>
          </p:nvCxnSpPr>
          <p:spPr>
            <a:xfrm flipH="1" rot="10800000">
              <a:off x="6388342" y="3549891"/>
              <a:ext cx="2765961" cy="1600149"/>
            </a:xfrm>
            <a:prstGeom prst="straightConnector1">
              <a:avLst/>
            </a:pr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4" name="Google Shape;24;p9"/>
          <p:cNvGrpSpPr/>
          <p:nvPr/>
        </p:nvGrpSpPr>
        <p:grpSpPr>
          <a:xfrm>
            <a:off x="-8915" y="6057149"/>
            <a:ext cx="5498725" cy="820207"/>
            <a:chOff x="-6689" y="4553748"/>
            <a:chExt cx="4125119" cy="615155"/>
          </a:xfrm>
        </p:grpSpPr>
        <p:sp>
          <p:nvSpPr>
            <p:cNvPr id="25" name="Google Shape;25;p9"/>
            <p:cNvSpPr/>
            <p:nvPr/>
          </p:nvSpPr>
          <p:spPr>
            <a:xfrm rot="-5400000">
              <a:off x="1754302" y="2802395"/>
              <a:ext cx="612775" cy="4115481"/>
            </a:xfrm>
            <a:custGeom>
              <a:rect b="b" l="l" r="r" t="t"/>
              <a:pathLst>
                <a:path extrusionOk="0" h="4115481" w="612775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9"/>
            <p:cNvSpPr/>
            <p:nvPr/>
          </p:nvSpPr>
          <p:spPr>
            <a:xfrm rot="-5400000">
              <a:off x="1604659" y="3152814"/>
              <a:ext cx="410751" cy="3621427"/>
            </a:xfrm>
            <a:custGeom>
              <a:rect b="b" l="l" r="r" t="t"/>
              <a:pathLst>
                <a:path extrusionOk="0" h="3621427" w="410751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9"/>
            <p:cNvSpPr/>
            <p:nvPr/>
          </p:nvSpPr>
          <p:spPr>
            <a:xfrm rot="-5400000">
              <a:off x="1462308" y="3453376"/>
              <a:ext cx="241768" cy="3179761"/>
            </a:xfrm>
            <a:custGeom>
              <a:rect b="b" l="l" r="r" t="t"/>
              <a:pathLst>
                <a:path extrusionOk="0" h="3179761" w="241768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" name="Google Shape;28;p9"/>
          <p:cNvSpPr txBox="1"/>
          <p:nvPr>
            <p:ph type="ctrTitle"/>
          </p:nvPr>
        </p:nvSpPr>
        <p:spPr>
          <a:xfrm>
            <a:off x="1625176" y="584200"/>
            <a:ext cx="8735325" cy="2000251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" type="subTitle"/>
          </p:nvPr>
        </p:nvSpPr>
        <p:spPr>
          <a:xfrm>
            <a:off x="1625176" y="2616200"/>
            <a:ext cx="8735325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cap="none">
                <a:solidFill>
                  <a:schemeClr val="accent1"/>
                </a:solidFill>
              </a:defRPr>
            </a:lvl1pPr>
            <a:lvl2pPr lvl="1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9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 rot="5400000">
            <a:off x="4167998" y="-1247317"/>
            <a:ext cx="4462272" cy="10360501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•"/>
              <a:defRPr/>
            </a:lvl1pPr>
            <a:lvl2pPr indent="-32004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2pPr>
            <a:lvl3pPr indent="-320039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3pPr>
            <a:lvl4pPr indent="-320039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 rot="5400000">
            <a:off x="7414141" y="2006957"/>
            <a:ext cx="5588000" cy="2742486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 rot="5400000">
            <a:off x="2132317" y="-329235"/>
            <a:ext cx="5588000" cy="741486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•"/>
              <a:defRPr/>
            </a:lvl1pPr>
            <a:lvl2pPr indent="-32004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2pPr>
            <a:lvl3pPr indent="-320039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3pPr>
            <a:lvl4pPr indent="-320039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g2ae1a5fa3d8_0_168"/>
          <p:cNvGrpSpPr/>
          <p:nvPr/>
        </p:nvGrpSpPr>
        <p:grpSpPr>
          <a:xfrm>
            <a:off x="0" y="507989"/>
            <a:ext cx="1383454" cy="1355016"/>
            <a:chOff x="0" y="381001"/>
            <a:chExt cx="1037850" cy="1016287"/>
          </a:xfrm>
        </p:grpSpPr>
        <p:sp>
          <p:nvSpPr>
            <p:cNvPr id="102" name="Google Shape;102;g2ae1a5fa3d8_0_16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g2ae1a5fa3d8_0_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g2ae1a5fa3d8_0_168"/>
          <p:cNvSpPr txBox="1"/>
          <p:nvPr>
            <p:ph type="title"/>
          </p:nvPr>
        </p:nvSpPr>
        <p:spPr>
          <a:xfrm>
            <a:off x="1729549" y="525000"/>
            <a:ext cx="9382800" cy="12189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05" name="Google Shape;105;g2ae1a5fa3d8_0_168"/>
          <p:cNvSpPr txBox="1"/>
          <p:nvPr>
            <p:ph idx="1" type="body"/>
          </p:nvPr>
        </p:nvSpPr>
        <p:spPr>
          <a:xfrm>
            <a:off x="1729549" y="2090067"/>
            <a:ext cx="9382800" cy="38817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rtl="0">
              <a:spcBef>
                <a:spcPts val="1600"/>
              </a:spcBef>
              <a:spcAft>
                <a:spcPts val="0"/>
              </a:spcAft>
              <a:buSzPts val="2800"/>
              <a:buChar char="•"/>
              <a:defRPr/>
            </a:lvl1pPr>
            <a:lvl2pPr indent="-350519" lvl="1" marL="914400" rtl="0">
              <a:spcBef>
                <a:spcPts val="800"/>
              </a:spcBef>
              <a:spcAft>
                <a:spcPts val="0"/>
              </a:spcAft>
              <a:buSzPts val="1920"/>
              <a:buChar char="•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06" name="Google Shape;106;g2ae1a5fa3d8_0_168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</p:spPr>
        <p:txBody>
          <a:bodyPr anchorCtr="0" anchor="ctr" bIns="60925" lIns="121875" spcFirstLastPara="1" rIns="121875" wrap="square" tIns="609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•"/>
              <a:defRPr/>
            </a:lvl1pPr>
            <a:lvl2pPr indent="-32004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2pPr>
            <a:lvl3pPr indent="-320039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3pPr>
            <a:lvl4pPr indent="-320039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>
            <a:off x="1218883" y="1706880"/>
            <a:ext cx="5078677" cy="446532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42" name="Google Shape;42;p11"/>
          <p:cNvSpPr txBox="1"/>
          <p:nvPr>
            <p:ph idx="2" type="body"/>
          </p:nvPr>
        </p:nvSpPr>
        <p:spPr>
          <a:xfrm>
            <a:off x="6500707" y="1706880"/>
            <a:ext cx="5078677" cy="446532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43" name="Google Shape;43;p11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12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48" name="Google Shape;48;p12"/>
            <p:cNvCxnSpPr/>
            <p:nvPr/>
          </p:nvCxnSpPr>
          <p:spPr>
            <a:xfrm flipH="1" rot="10800000">
              <a:off x="5638800" y="3108960"/>
              <a:ext cx="3515503" cy="2037116"/>
            </a:xfrm>
            <a:prstGeom prst="straightConnector1">
              <a:avLst/>
            </a:pr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" name="Google Shape;49;p12"/>
            <p:cNvCxnSpPr/>
            <p:nvPr/>
          </p:nvCxnSpPr>
          <p:spPr>
            <a:xfrm flipH="1" rot="10800000">
              <a:off x="6004643" y="3333750"/>
              <a:ext cx="3149660" cy="1823765"/>
            </a:xfrm>
            <a:prstGeom prst="straightConnector1">
              <a:avLst/>
            </a:pr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" name="Google Shape;50;p12"/>
            <p:cNvCxnSpPr/>
            <p:nvPr/>
          </p:nvCxnSpPr>
          <p:spPr>
            <a:xfrm flipH="1" rot="10800000">
              <a:off x="6388342" y="3549891"/>
              <a:ext cx="2765961" cy="1600149"/>
            </a:xfrm>
            <a:prstGeom prst="straightConnector1">
              <a:avLst/>
            </a:pr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51" name="Google Shape;51;p12"/>
          <p:cNvSpPr txBox="1"/>
          <p:nvPr>
            <p:ph type="title"/>
          </p:nvPr>
        </p:nvSpPr>
        <p:spPr>
          <a:xfrm>
            <a:off x="1625177" y="2209801"/>
            <a:ext cx="8938472" cy="2764335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b="0" sz="5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" type="body"/>
          </p:nvPr>
        </p:nvSpPr>
        <p:spPr>
          <a:xfrm>
            <a:off x="1625176" y="4951266"/>
            <a:ext cx="7069519" cy="1220933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 sz="24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sz="2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2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1218883" y="1701800"/>
            <a:ext cx="508274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60"/>
              <a:buNone/>
              <a:defRPr b="1" sz="27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 b="1" sz="24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9pPr>
          </a:lstStyle>
          <a:p/>
        </p:txBody>
      </p:sp>
      <p:sp>
        <p:nvSpPr>
          <p:cNvPr id="59" name="Google Shape;59;p13"/>
          <p:cNvSpPr txBox="1"/>
          <p:nvPr>
            <p:ph idx="2" type="body"/>
          </p:nvPr>
        </p:nvSpPr>
        <p:spPr>
          <a:xfrm>
            <a:off x="1218883" y="2717800"/>
            <a:ext cx="5078677" cy="3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60" name="Google Shape;60;p13"/>
          <p:cNvSpPr txBox="1"/>
          <p:nvPr>
            <p:ph idx="3" type="body"/>
          </p:nvPr>
        </p:nvSpPr>
        <p:spPr>
          <a:xfrm>
            <a:off x="6496644" y="1701800"/>
            <a:ext cx="508274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60"/>
              <a:buNone/>
              <a:defRPr b="1" sz="27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 b="1" sz="24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9pPr>
          </a:lstStyle>
          <a:p/>
        </p:txBody>
      </p:sp>
      <p:sp>
        <p:nvSpPr>
          <p:cNvPr id="61" name="Google Shape;61;p13"/>
          <p:cNvSpPr txBox="1"/>
          <p:nvPr>
            <p:ph idx="4" type="body"/>
          </p:nvPr>
        </p:nvSpPr>
        <p:spPr>
          <a:xfrm>
            <a:off x="6500707" y="2717800"/>
            <a:ext cx="5078677" cy="3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62" name="Google Shape;62;p13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1218882" y="1701800"/>
            <a:ext cx="4062942" cy="24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sz="2800" cap="none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1218882" y="4241800"/>
            <a:ext cx="4062942" cy="19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80"/>
              <a:buNone/>
              <a:defRPr sz="16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9pPr>
          </a:lstStyle>
          <a:p/>
        </p:txBody>
      </p:sp>
      <p:sp>
        <p:nvSpPr>
          <p:cNvPr id="77" name="Google Shape;77;p16"/>
          <p:cNvSpPr txBox="1"/>
          <p:nvPr>
            <p:ph idx="2" type="body"/>
          </p:nvPr>
        </p:nvSpPr>
        <p:spPr>
          <a:xfrm>
            <a:off x="5484971" y="584200"/>
            <a:ext cx="6094413" cy="5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78" name="Google Shape;78;p16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1218882" y="1701800"/>
            <a:ext cx="4062942" cy="24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sz="2800" cap="none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1218882" y="4241800"/>
            <a:ext cx="4062942" cy="19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80"/>
              <a:buNone/>
              <a:defRPr sz="16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9pPr>
          </a:lstStyle>
          <a:p/>
        </p:txBody>
      </p:sp>
      <p:sp>
        <p:nvSpPr>
          <p:cNvPr descr="An empty placeholder to add an image. Click on the placeholder and select the image that you wish to add." id="84" name="Google Shape;84;p17"/>
          <p:cNvSpPr/>
          <p:nvPr>
            <p:ph idx="2" type="pic"/>
          </p:nvPr>
        </p:nvSpPr>
        <p:spPr>
          <a:xfrm>
            <a:off x="5484971" y="584200"/>
            <a:ext cx="6094413" cy="5588000"/>
          </a:xfrm>
          <a:prstGeom prst="rect">
            <a:avLst/>
          </a:prstGeom>
          <a:noFill/>
          <a:ln cap="flat" cmpd="sng" w="127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5" name="Google Shape;85;p17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85000">
              <a:srgbClr val="0D172F"/>
            </a:gs>
            <a:gs pos="100000">
              <a:srgbClr val="122041"/>
            </a:gs>
          </a:gsLst>
          <a:lin ang="36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8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1" name="Google Shape;11;p8"/>
            <p:cNvSpPr/>
            <p:nvPr/>
          </p:nvSpPr>
          <p:spPr>
            <a:xfrm>
              <a:off x="-9526" y="0"/>
              <a:ext cx="612775" cy="3919538"/>
            </a:xfrm>
            <a:custGeom>
              <a:rect b="b" l="l" r="r" t="t"/>
              <a:pathLst>
                <a:path extrusionOk="0" h="3919538" w="612775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8"/>
            <p:cNvSpPr/>
            <p:nvPr/>
          </p:nvSpPr>
          <p:spPr>
            <a:xfrm>
              <a:off x="-11906" y="0"/>
              <a:ext cx="410751" cy="3421856"/>
            </a:xfrm>
            <a:custGeom>
              <a:rect b="b" l="l" r="r" t="t"/>
              <a:pathLst>
                <a:path extrusionOk="0" h="3421856" w="410751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8"/>
            <p:cNvSpPr/>
            <p:nvPr/>
          </p:nvSpPr>
          <p:spPr>
            <a:xfrm>
              <a:off x="-7144" y="-2381"/>
              <a:ext cx="238919" cy="2976561"/>
            </a:xfrm>
            <a:custGeom>
              <a:rect b="b" l="l" r="r" t="t"/>
              <a:pathLst>
                <a:path extrusionOk="0" h="2976561" w="238919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14;p8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" name="Google Shape;15;p8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8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8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8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image" Target="../media/image10.jpg"/><Relationship Id="rId5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"/>
          <p:cNvSpPr txBox="1"/>
          <p:nvPr>
            <p:ph type="ctrTitle"/>
          </p:nvPr>
        </p:nvSpPr>
        <p:spPr>
          <a:xfrm>
            <a:off x="1533270" y="1284050"/>
            <a:ext cx="5002500" cy="10986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sz="4000">
                <a:latin typeface="Times New Roman"/>
                <a:ea typeface="Times New Roman"/>
                <a:cs typeface="Times New Roman"/>
                <a:sym typeface="Times New Roman"/>
              </a:rPr>
              <a:t>Detectarea dozelor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1"/>
          <p:cNvSpPr txBox="1"/>
          <p:nvPr>
            <p:ph idx="1" type="subTitle"/>
          </p:nvPr>
        </p:nvSpPr>
        <p:spPr>
          <a:xfrm>
            <a:off x="880137" y="4627351"/>
            <a:ext cx="50025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o-RO"/>
              <a:t>Radu Ștefan-Vlăduț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o-RO"/>
              <a:t>Petrișor Eduard-Gabriel</a:t>
            </a:r>
            <a:endParaRPr/>
          </a:p>
        </p:txBody>
      </p:sp>
      <p:sp>
        <p:nvSpPr>
          <p:cNvPr id="113" name="Google Shape;113;p1"/>
          <p:cNvSpPr txBox="1"/>
          <p:nvPr/>
        </p:nvSpPr>
        <p:spPr>
          <a:xfrm>
            <a:off x="2086000" y="2513300"/>
            <a:ext cx="35271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Folosind un set de date propriu</a:t>
            </a:r>
            <a:endParaRPr sz="3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4" name="Google Shape;11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5875" y="492125"/>
            <a:ext cx="2588250" cy="449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e1a5fa3d8_0_198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-RO"/>
              <a:t>Concluzii</a:t>
            </a:r>
            <a:endParaRPr/>
          </a:p>
        </p:txBody>
      </p:sp>
      <p:sp>
        <p:nvSpPr>
          <p:cNvPr id="184" name="Google Shape;184;g2ae1a5fa3d8_0_198"/>
          <p:cNvSpPr txBox="1"/>
          <p:nvPr>
            <p:ph idx="1" type="body"/>
          </p:nvPr>
        </p:nvSpPr>
        <p:spPr>
          <a:xfrm>
            <a:off x="1066478" y="1756225"/>
            <a:ext cx="6315000" cy="44622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>
                <a:latin typeface="Times New Roman"/>
                <a:ea typeface="Times New Roman"/>
                <a:cs typeface="Times New Roman"/>
                <a:sym typeface="Times New Roman"/>
              </a:rPr>
              <a:t>În final, modelul prezintă o anume înclinație spre mărcile adăugate aproape de finalul proiectului.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>
                <a:latin typeface="Times New Roman"/>
                <a:ea typeface="Times New Roman"/>
                <a:cs typeface="Times New Roman"/>
                <a:sym typeface="Times New Roman"/>
              </a:rPr>
              <a:t>Cât despre contribuția fiecărui membru din echipă, am respectat aproape integral tabelul propus în raportul inițial al proiectului 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5" name="Google Shape;185;g2ae1a5fa3d8_0_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788" y="4686250"/>
            <a:ext cx="7277100" cy="14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2ae1a5fa3d8_0_198"/>
          <p:cNvSpPr txBox="1"/>
          <p:nvPr/>
        </p:nvSpPr>
        <p:spPr>
          <a:xfrm>
            <a:off x="7762575" y="1801450"/>
            <a:ext cx="3940500" cy="30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Evaluând produsul final, putem concluziona ca am îndeplinit majoritatea dacă nu chiar toate obiectivele propuse inițial.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Cuprins</a:t>
            </a:r>
            <a:endParaRPr/>
          </a:p>
        </p:txBody>
      </p:sp>
      <p:sp>
        <p:nvSpPr>
          <p:cNvPr id="120" name="Google Shape;120;p2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04747" lvl="0" marL="30474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Context</a:t>
            </a:r>
            <a:endParaRPr/>
          </a:p>
          <a:p>
            <a:pPr indent="-3047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Descrierea metodei</a:t>
            </a:r>
            <a:endParaRPr/>
          </a:p>
          <a:p>
            <a:pPr indent="-3047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Evaluarea soluției</a:t>
            </a:r>
            <a:endParaRPr/>
          </a:p>
          <a:p>
            <a:pPr indent="-3047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Concluzii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 txBox="1"/>
          <p:nvPr>
            <p:ph type="title"/>
          </p:nvPr>
        </p:nvSpPr>
        <p:spPr>
          <a:xfrm>
            <a:off x="1491008" y="2637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>
                <a:latin typeface="Times New Roman"/>
                <a:ea typeface="Times New Roman"/>
                <a:cs typeface="Times New Roman"/>
                <a:sym typeface="Times New Roman"/>
              </a:rPr>
              <a:t>Context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3"/>
          <p:cNvSpPr txBox="1"/>
          <p:nvPr/>
        </p:nvSpPr>
        <p:spPr>
          <a:xfrm>
            <a:off x="1153675" y="1837525"/>
            <a:ext cx="5400600" cy="25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 început acest proiect cu scopul de a avea la final un model ce poate recunoaște diferite tipuri de doze folosind un set de date unic creat de către noi, cu scopul de ar fi putea integrat într-un program pentru detecția a </a:t>
            </a:r>
            <a:r>
              <a:rPr lang="ro-RO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asemenea</a:t>
            </a:r>
            <a:r>
              <a:rPr lang="ro-RO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obiecte.</a:t>
            </a:r>
            <a:endParaRPr sz="4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3"/>
          <p:cNvSpPr txBox="1"/>
          <p:nvPr/>
        </p:nvSpPr>
        <p:spPr>
          <a:xfrm>
            <a:off x="7838800" y="3639075"/>
            <a:ext cx="437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1600" y="885364"/>
            <a:ext cx="3701151" cy="493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ae1a5fa3d8_0_6"/>
          <p:cNvSpPr txBox="1"/>
          <p:nvPr>
            <p:ph type="title"/>
          </p:nvPr>
        </p:nvSpPr>
        <p:spPr>
          <a:xfrm>
            <a:off x="1175358" y="307312"/>
            <a:ext cx="10360500" cy="12240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-RO"/>
              <a:t>Descrierea metodei</a:t>
            </a:r>
            <a:endParaRPr/>
          </a:p>
        </p:txBody>
      </p:sp>
      <p:sp>
        <p:nvSpPr>
          <p:cNvPr id="135" name="Google Shape;135;g2ae1a5fa3d8_0_6"/>
          <p:cNvSpPr txBox="1"/>
          <p:nvPr>
            <p:ph idx="1" type="body"/>
          </p:nvPr>
        </p:nvSpPr>
        <p:spPr>
          <a:xfrm>
            <a:off x="1175358" y="1734472"/>
            <a:ext cx="10360500" cy="44622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sz="2600">
                <a:latin typeface="Times New Roman"/>
                <a:ea typeface="Times New Roman"/>
                <a:cs typeface="Times New Roman"/>
                <a:sym typeface="Times New Roman"/>
              </a:rPr>
              <a:t>Pentru a ajunge la produsul final am urmat acești pași: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2ae1a5fa3d8_0_6"/>
          <p:cNvSpPr txBox="1"/>
          <p:nvPr/>
        </p:nvSpPr>
        <p:spPr>
          <a:xfrm>
            <a:off x="1888400" y="2474050"/>
            <a:ext cx="7976700" cy="3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Times New Roman"/>
              <a:buChar char="-"/>
            </a:pPr>
            <a:r>
              <a:rPr lang="ro-RO" sz="2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Crearea setului de date:</a:t>
            </a:r>
            <a:endParaRPr sz="26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Times New Roman"/>
              <a:buChar char="-"/>
            </a:pPr>
            <a:r>
              <a:rPr lang="ro-RO" sz="2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Obținerea pozelor</a:t>
            </a:r>
            <a:endParaRPr sz="26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Times New Roman"/>
              <a:buChar char="-"/>
            </a:pPr>
            <a:r>
              <a:rPr lang="ro-RO" sz="2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Adnotarea</a:t>
            </a:r>
            <a:endParaRPr sz="26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Times New Roman"/>
              <a:buChar char="-"/>
            </a:pPr>
            <a:r>
              <a:rPr lang="ro-RO" sz="2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Împărțirea în categorii și </a:t>
            </a:r>
            <a:r>
              <a:rPr lang="ro-RO" sz="2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augmentarea</a:t>
            </a:r>
            <a:r>
              <a:rPr lang="ro-RO" sz="2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o-RO" sz="2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artificială</a:t>
            </a:r>
            <a:endParaRPr sz="26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o-RO" sz="2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-       Crearea și configurarea unui model de recunoaștere:</a:t>
            </a:r>
            <a:endParaRPr sz="26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o-RO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     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ae1a5fa3d8_0_19"/>
          <p:cNvSpPr txBox="1"/>
          <p:nvPr>
            <p:ph type="title"/>
          </p:nvPr>
        </p:nvSpPr>
        <p:spPr>
          <a:xfrm>
            <a:off x="1304999" y="-84600"/>
            <a:ext cx="9382800" cy="12189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-508000" lvl="0" marL="609600" rtl="0" algn="l">
              <a:spcBef>
                <a:spcPts val="0"/>
              </a:spcBef>
              <a:spcAft>
                <a:spcPts val="0"/>
              </a:spcAft>
              <a:buSzPts val="3200"/>
              <a:buFont typeface="Times New Roman"/>
              <a:buAutoNum type="arabicPeriod"/>
            </a:pPr>
            <a:r>
              <a:rPr lang="ro-RO">
                <a:latin typeface="Times New Roman"/>
                <a:ea typeface="Times New Roman"/>
                <a:cs typeface="Times New Roman"/>
                <a:sym typeface="Times New Roman"/>
              </a:rPr>
              <a:t>Crearea setului de date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g2ae1a5fa3d8_0_19"/>
          <p:cNvSpPr txBox="1"/>
          <p:nvPr>
            <p:ph idx="1" type="body"/>
          </p:nvPr>
        </p:nvSpPr>
        <p:spPr>
          <a:xfrm>
            <a:off x="1864821" y="1186267"/>
            <a:ext cx="9382800" cy="38817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469900" lvl="0" marL="609600" rtl="0" algn="l">
              <a:spcBef>
                <a:spcPts val="1600"/>
              </a:spcBef>
              <a:spcAft>
                <a:spcPts val="0"/>
              </a:spcAft>
              <a:buSzPts val="2600"/>
              <a:buAutoNum type="alphaLcPeriod"/>
            </a:pPr>
            <a:r>
              <a:rPr lang="ro-RO" sz="2600"/>
              <a:t>Obținerea pozelor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/>
              <a:t>Am început prin a face poze la diferite doze din mărci diferite</a:t>
            </a:r>
            <a:endParaRPr sz="2600"/>
          </a:p>
        </p:txBody>
      </p:sp>
      <p:pic>
        <p:nvPicPr>
          <p:cNvPr id="143" name="Google Shape;143;g2ae1a5fa3d8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825" y="2416350"/>
            <a:ext cx="2720575" cy="362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2ae1a5fa3d8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5776" y="2895350"/>
            <a:ext cx="2720575" cy="36274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2ae1a5fa3d8_0_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45100" y="2416373"/>
            <a:ext cx="2720575" cy="3627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ae1a5fa3d8_0_28"/>
          <p:cNvSpPr txBox="1"/>
          <p:nvPr>
            <p:ph idx="1" type="body"/>
          </p:nvPr>
        </p:nvSpPr>
        <p:spPr>
          <a:xfrm>
            <a:off x="1327107" y="182608"/>
            <a:ext cx="9382800" cy="38817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o-RO"/>
              <a:t>b</a:t>
            </a:r>
            <a:r>
              <a:rPr lang="ro-RO" sz="3200"/>
              <a:t>. Adnotarea pozelor</a:t>
            </a:r>
            <a:endParaRPr sz="3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/>
              <a:t>Am folosit aplicația CVAT pentru acest pas:</a:t>
            </a:r>
            <a:endParaRPr sz="2600"/>
          </a:p>
        </p:txBody>
      </p:sp>
      <p:pic>
        <p:nvPicPr>
          <p:cNvPr id="151" name="Google Shape;151;g2ae1a5fa3d8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042" y="1729491"/>
            <a:ext cx="4092732" cy="4129058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2ae1a5fa3d8_0_28"/>
          <p:cNvSpPr txBox="1"/>
          <p:nvPr/>
        </p:nvSpPr>
        <p:spPr>
          <a:xfrm>
            <a:off x="6167340" y="3955450"/>
            <a:ext cx="54774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c. Categorizarea și augmentarea pozelor: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Pentru acest pas am împărțit pozele în 3 categorii: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training, validare și test folosind Roboflow. 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3" name="Google Shape;153;g2ae1a5fa3d8_0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8225" y="1328049"/>
            <a:ext cx="5775651" cy="269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ae1a5fa3d8_0_35"/>
          <p:cNvSpPr txBox="1"/>
          <p:nvPr>
            <p:ph type="title"/>
          </p:nvPr>
        </p:nvSpPr>
        <p:spPr>
          <a:xfrm>
            <a:off x="1549849" y="154900"/>
            <a:ext cx="9382800" cy="12189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-RO">
                <a:latin typeface="Times New Roman"/>
                <a:ea typeface="Times New Roman"/>
                <a:cs typeface="Times New Roman"/>
                <a:sym typeface="Times New Roman"/>
              </a:rPr>
              <a:t>2. Crearea și configurarea modelului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g2ae1a5fa3d8_0_35"/>
          <p:cNvSpPr txBox="1"/>
          <p:nvPr>
            <p:ph idx="1" type="body"/>
          </p:nvPr>
        </p:nvSpPr>
        <p:spPr>
          <a:xfrm>
            <a:off x="1549838" y="1722892"/>
            <a:ext cx="5136300" cy="44217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>
                <a:latin typeface="Times New Roman"/>
                <a:ea typeface="Times New Roman"/>
                <a:cs typeface="Times New Roman"/>
                <a:sym typeface="Times New Roman"/>
              </a:rPr>
              <a:t>Am ales să folosim un model bazat pe YOLO. Mai departe am creat modelul într-un notebook Google colab și l-am antrenat folosind setul de date.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g2ae1a5fa3d8_0_35"/>
          <p:cNvSpPr txBox="1"/>
          <p:nvPr/>
        </p:nvSpPr>
        <p:spPr>
          <a:xfrm>
            <a:off x="4657925" y="4351375"/>
            <a:ext cx="5804400" cy="14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Odata antrenat, putem folosi modelul pentru recunoașterea de obiecte în imagini</a:t>
            </a:r>
            <a:r>
              <a:rPr lang="ro-RO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ae1a5fa3d8_0_178"/>
          <p:cNvSpPr txBox="1"/>
          <p:nvPr>
            <p:ph type="title"/>
          </p:nvPr>
        </p:nvSpPr>
        <p:spPr>
          <a:xfrm>
            <a:off x="1055608" y="12"/>
            <a:ext cx="10360500" cy="12240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3300">
                <a:latin typeface="Times New Roman"/>
                <a:ea typeface="Times New Roman"/>
                <a:cs typeface="Times New Roman"/>
                <a:sym typeface="Times New Roman"/>
              </a:rPr>
              <a:t>Evaluarea soluției</a:t>
            </a:r>
            <a:endParaRPr sz="3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g2ae1a5fa3d8_0_178"/>
          <p:cNvSpPr txBox="1"/>
          <p:nvPr>
            <p:ph idx="1" type="body"/>
          </p:nvPr>
        </p:nvSpPr>
        <p:spPr>
          <a:xfrm>
            <a:off x="1207978" y="1353450"/>
            <a:ext cx="5966700" cy="44622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>
                <a:latin typeface="Times New Roman"/>
                <a:ea typeface="Times New Roman"/>
                <a:cs typeface="Times New Roman"/>
                <a:sym typeface="Times New Roman"/>
              </a:rPr>
              <a:t>Odată antrenat, folosind dataset-ul augmentat și categorizat înainte, modelul prezintă o precizie și un recall de peste 90% față de task-ul de a recunoaște obiectele clasificate.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8" name="Google Shape;168;g2ae1a5fa3d8_0_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5453" y="3591962"/>
            <a:ext cx="4698446" cy="2852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2ae1a5fa3d8_0_1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5125" y="497025"/>
            <a:ext cx="3102524" cy="551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ae1a5fa3d8_0_189"/>
          <p:cNvSpPr txBox="1"/>
          <p:nvPr>
            <p:ph idx="1" type="body"/>
          </p:nvPr>
        </p:nvSpPr>
        <p:spPr>
          <a:xfrm>
            <a:off x="1436579" y="867025"/>
            <a:ext cx="5705400" cy="44622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>
                <a:latin typeface="Times New Roman"/>
                <a:ea typeface="Times New Roman"/>
                <a:cs typeface="Times New Roman"/>
                <a:sym typeface="Times New Roman"/>
              </a:rPr>
              <a:t>Modelul este de asemenea capabil să recunoască obiecte în ipostaze abnormale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6" name="Google Shape;176;g2ae1a5fa3d8_0_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0451" y="775150"/>
            <a:ext cx="3484476" cy="4645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g2ae1a5fa3d8_0_1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8350" y="1945850"/>
            <a:ext cx="3214825" cy="4286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 16x9">
  <a:themeElements>
    <a:clrScheme name="Tech_16x9">
      <a:dk1>
        <a:srgbClr val="000000"/>
      </a:dk1>
      <a:lt1>
        <a:srgbClr val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Tech_16x9">
      <a:dk1>
        <a:srgbClr val="000000"/>
      </a:dk1>
      <a:lt1>
        <a:srgbClr val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2023-12-13T06:59:36Z</dcterms:created>
  <dc:creator>Otilia Zvorișteanu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